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75" r:id="rId3"/>
    <p:sldId id="277" r:id="rId4"/>
    <p:sldId id="283" r:id="rId5"/>
    <p:sldId id="284" r:id="rId6"/>
    <p:sldId id="294" r:id="rId7"/>
    <p:sldId id="295" r:id="rId8"/>
    <p:sldId id="290" r:id="rId9"/>
    <p:sldId id="293" r:id="rId10"/>
    <p:sldId id="291" r:id="rId11"/>
    <p:sldId id="297" r:id="rId12"/>
    <p:sldId id="296" r:id="rId13"/>
    <p:sldId id="28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934" autoAdjust="0"/>
  </p:normalViewPr>
  <p:slideViewPr>
    <p:cSldViewPr>
      <p:cViewPr varScale="1">
        <p:scale>
          <a:sx n="50" d="100"/>
          <a:sy n="50" d="100"/>
        </p:scale>
        <p:origin x="-106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44C9D8-6DA8-4F1D-8CEF-179DD8BEF76A}" type="datetimeFigureOut">
              <a:rPr lang="en-CA" smtClean="0"/>
              <a:t>16/04/2013</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9B16DE-7D16-4370-9576-8BE77E3F475A}" type="slidenum">
              <a:rPr lang="en-CA" smtClean="0"/>
              <a:t>‹#›</a:t>
            </a:fld>
            <a:endParaRPr lang="en-CA"/>
          </a:p>
        </p:txBody>
      </p:sp>
    </p:spTree>
    <p:extLst>
      <p:ext uri="{BB962C8B-B14F-4D97-AF65-F5344CB8AC3E}">
        <p14:creationId xmlns:p14="http://schemas.microsoft.com/office/powerpoint/2010/main" val="4266579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049B16DE-7D16-4370-9576-8BE77E3F475A}" type="slidenum">
              <a:rPr lang="en-CA" smtClean="0"/>
              <a:t>1</a:t>
            </a:fld>
            <a:endParaRPr lang="en-CA"/>
          </a:p>
        </p:txBody>
      </p:sp>
    </p:spTree>
    <p:extLst>
      <p:ext uri="{BB962C8B-B14F-4D97-AF65-F5344CB8AC3E}">
        <p14:creationId xmlns:p14="http://schemas.microsoft.com/office/powerpoint/2010/main" val="3048514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Leah</a:t>
            </a:r>
            <a:endParaRPr lang="en-CA" dirty="0"/>
          </a:p>
        </p:txBody>
      </p:sp>
      <p:sp>
        <p:nvSpPr>
          <p:cNvPr id="4" name="Slide Number Placeholder 3"/>
          <p:cNvSpPr>
            <a:spLocks noGrp="1"/>
          </p:cNvSpPr>
          <p:nvPr>
            <p:ph type="sldNum" sz="quarter" idx="10"/>
          </p:nvPr>
        </p:nvSpPr>
        <p:spPr/>
        <p:txBody>
          <a:bodyPr/>
          <a:lstStyle/>
          <a:p>
            <a:fld id="{049B16DE-7D16-4370-9576-8BE77E3F475A}" type="slidenum">
              <a:rPr lang="en-CA" smtClean="0"/>
              <a:t>2</a:t>
            </a:fld>
            <a:endParaRPr lang="en-CA"/>
          </a:p>
        </p:txBody>
      </p:sp>
    </p:spTree>
    <p:extLst>
      <p:ext uri="{BB962C8B-B14F-4D97-AF65-F5344CB8AC3E}">
        <p14:creationId xmlns:p14="http://schemas.microsoft.com/office/powerpoint/2010/main" val="2349888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Leah</a:t>
            </a:r>
            <a:endParaRPr lang="en-CA" dirty="0"/>
          </a:p>
        </p:txBody>
      </p:sp>
      <p:sp>
        <p:nvSpPr>
          <p:cNvPr id="4" name="Slide Number Placeholder 3"/>
          <p:cNvSpPr>
            <a:spLocks noGrp="1"/>
          </p:cNvSpPr>
          <p:nvPr>
            <p:ph type="sldNum" sz="quarter" idx="10"/>
          </p:nvPr>
        </p:nvSpPr>
        <p:spPr/>
        <p:txBody>
          <a:bodyPr/>
          <a:lstStyle/>
          <a:p>
            <a:fld id="{049B16DE-7D16-4370-9576-8BE77E3F475A}" type="slidenum">
              <a:rPr lang="en-CA" smtClean="0"/>
              <a:t>3</a:t>
            </a:fld>
            <a:endParaRPr lang="en-CA"/>
          </a:p>
        </p:txBody>
      </p:sp>
    </p:spTree>
    <p:extLst>
      <p:ext uri="{BB962C8B-B14F-4D97-AF65-F5344CB8AC3E}">
        <p14:creationId xmlns:p14="http://schemas.microsoft.com/office/powerpoint/2010/main" val="22573667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Leah</a:t>
            </a:r>
            <a:endParaRPr lang="en-CA" dirty="0"/>
          </a:p>
        </p:txBody>
      </p:sp>
      <p:sp>
        <p:nvSpPr>
          <p:cNvPr id="4" name="Slide Number Placeholder 3"/>
          <p:cNvSpPr>
            <a:spLocks noGrp="1"/>
          </p:cNvSpPr>
          <p:nvPr>
            <p:ph type="sldNum" sz="quarter" idx="10"/>
          </p:nvPr>
        </p:nvSpPr>
        <p:spPr/>
        <p:txBody>
          <a:bodyPr/>
          <a:lstStyle/>
          <a:p>
            <a:fld id="{049B16DE-7D16-4370-9576-8BE77E3F475A}" type="slidenum">
              <a:rPr lang="en-CA" smtClean="0"/>
              <a:t>4</a:t>
            </a:fld>
            <a:endParaRPr lang="en-CA"/>
          </a:p>
        </p:txBody>
      </p:sp>
    </p:spTree>
    <p:extLst>
      <p:ext uri="{BB962C8B-B14F-4D97-AF65-F5344CB8AC3E}">
        <p14:creationId xmlns:p14="http://schemas.microsoft.com/office/powerpoint/2010/main" val="24882584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Leah:  We read this article back in June with administrators.  During</a:t>
            </a:r>
            <a:r>
              <a:rPr lang="en-CA" baseline="0" dirty="0" smtClean="0"/>
              <a:t> the school meetings we have had so far we started talking about the notion of Coaching Heavy and Coaching Light and where we are in the journey.  We are going to revisit this notion of coaching heavy and then explore some of those factors that are needed to be able to coach heavy.  Please know that we know, and you need to know, that this is a journey.  We do not expect every coach to be in the same place or to be doing the exact same type of work.  There are so many factors to consider – school culture, school context, previous relationships </a:t>
            </a:r>
            <a:r>
              <a:rPr lang="en-CA" baseline="0" dirty="0" err="1" smtClean="0"/>
              <a:t>etc</a:t>
            </a:r>
            <a:r>
              <a:rPr lang="en-CA" baseline="0" dirty="0" smtClean="0"/>
              <a:t> that there is  no way we can all be in the same place.  We need to accept that we are where we are and think about how we take the next step forward.</a:t>
            </a:r>
          </a:p>
          <a:p>
            <a:endParaRPr lang="en-CA" baseline="0" dirty="0" smtClean="0"/>
          </a:p>
          <a:p>
            <a:r>
              <a:rPr lang="en-CA" baseline="0" dirty="0" smtClean="0"/>
              <a:t>Prompt and Respond (Groups at work page 81):  Partners read individually until they reach the prompt, at which point they consider and discuss their response with their partner.  After partnered exploration, individuals take a minute or so to record thoughts.  Partners continue this process until the selection is complete.  Widen the conversation to full group.  </a:t>
            </a:r>
            <a:endParaRPr lang="en-CA" dirty="0"/>
          </a:p>
        </p:txBody>
      </p:sp>
      <p:sp>
        <p:nvSpPr>
          <p:cNvPr id="4" name="Slide Number Placeholder 3"/>
          <p:cNvSpPr>
            <a:spLocks noGrp="1"/>
          </p:cNvSpPr>
          <p:nvPr>
            <p:ph type="sldNum" sz="quarter" idx="10"/>
          </p:nvPr>
        </p:nvSpPr>
        <p:spPr/>
        <p:txBody>
          <a:bodyPr/>
          <a:lstStyle/>
          <a:p>
            <a:fld id="{049B16DE-7D16-4370-9576-8BE77E3F475A}" type="slidenum">
              <a:rPr lang="en-CA" smtClean="0"/>
              <a:t>5</a:t>
            </a:fld>
            <a:endParaRPr lang="en-CA"/>
          </a:p>
        </p:txBody>
      </p:sp>
    </p:spTree>
    <p:extLst>
      <p:ext uri="{BB962C8B-B14F-4D97-AF65-F5344CB8AC3E}">
        <p14:creationId xmlns:p14="http://schemas.microsoft.com/office/powerpoint/2010/main" val="1870430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Diane</a:t>
            </a:r>
            <a:endParaRPr lang="en-CA" dirty="0"/>
          </a:p>
        </p:txBody>
      </p:sp>
      <p:sp>
        <p:nvSpPr>
          <p:cNvPr id="4" name="Slide Number Placeholder 3"/>
          <p:cNvSpPr>
            <a:spLocks noGrp="1"/>
          </p:cNvSpPr>
          <p:nvPr>
            <p:ph type="sldNum" sz="quarter" idx="10"/>
          </p:nvPr>
        </p:nvSpPr>
        <p:spPr/>
        <p:txBody>
          <a:bodyPr/>
          <a:lstStyle/>
          <a:p>
            <a:fld id="{049B16DE-7D16-4370-9576-8BE77E3F475A}" type="slidenum">
              <a:rPr lang="en-CA" smtClean="0"/>
              <a:t>8</a:t>
            </a:fld>
            <a:endParaRPr lang="en-CA"/>
          </a:p>
        </p:txBody>
      </p:sp>
    </p:spTree>
    <p:extLst>
      <p:ext uri="{BB962C8B-B14F-4D97-AF65-F5344CB8AC3E}">
        <p14:creationId xmlns:p14="http://schemas.microsoft.com/office/powerpoint/2010/main" val="1985273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049B16DE-7D16-4370-9576-8BE77E3F475A}" type="slidenum">
              <a:rPr lang="en-CA" smtClean="0"/>
              <a:t>9</a:t>
            </a:fld>
            <a:endParaRPr lang="en-CA"/>
          </a:p>
        </p:txBody>
      </p:sp>
    </p:spTree>
    <p:extLst>
      <p:ext uri="{BB962C8B-B14F-4D97-AF65-F5344CB8AC3E}">
        <p14:creationId xmlns:p14="http://schemas.microsoft.com/office/powerpoint/2010/main" val="41505584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Leah</a:t>
            </a:r>
            <a:endParaRPr lang="en-CA" dirty="0"/>
          </a:p>
        </p:txBody>
      </p:sp>
      <p:sp>
        <p:nvSpPr>
          <p:cNvPr id="4" name="Slide Number Placeholder 3"/>
          <p:cNvSpPr>
            <a:spLocks noGrp="1"/>
          </p:cNvSpPr>
          <p:nvPr>
            <p:ph type="sldNum" sz="quarter" idx="10"/>
          </p:nvPr>
        </p:nvSpPr>
        <p:spPr/>
        <p:txBody>
          <a:bodyPr/>
          <a:lstStyle/>
          <a:p>
            <a:fld id="{049B16DE-7D16-4370-9576-8BE77E3F475A}" type="slidenum">
              <a:rPr lang="en-CA" smtClean="0"/>
              <a:t>10</a:t>
            </a:fld>
            <a:endParaRPr lang="en-CA"/>
          </a:p>
        </p:txBody>
      </p:sp>
    </p:spTree>
    <p:extLst>
      <p:ext uri="{BB962C8B-B14F-4D97-AF65-F5344CB8AC3E}">
        <p14:creationId xmlns:p14="http://schemas.microsoft.com/office/powerpoint/2010/main" val="2228107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Leah</a:t>
            </a:r>
            <a:endParaRPr lang="en-CA" dirty="0"/>
          </a:p>
        </p:txBody>
      </p:sp>
      <p:sp>
        <p:nvSpPr>
          <p:cNvPr id="4" name="Slide Number Placeholder 3"/>
          <p:cNvSpPr>
            <a:spLocks noGrp="1"/>
          </p:cNvSpPr>
          <p:nvPr>
            <p:ph type="sldNum" sz="quarter" idx="10"/>
          </p:nvPr>
        </p:nvSpPr>
        <p:spPr/>
        <p:txBody>
          <a:bodyPr/>
          <a:lstStyle/>
          <a:p>
            <a:fld id="{049B16DE-7D16-4370-9576-8BE77E3F475A}" type="slidenum">
              <a:rPr lang="en-CA" smtClean="0"/>
              <a:t>13</a:t>
            </a:fld>
            <a:endParaRPr lang="en-CA"/>
          </a:p>
        </p:txBody>
      </p:sp>
    </p:spTree>
    <p:extLst>
      <p:ext uri="{BB962C8B-B14F-4D97-AF65-F5344CB8AC3E}">
        <p14:creationId xmlns:p14="http://schemas.microsoft.com/office/powerpoint/2010/main" val="1984330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AF9642C2-FDA3-483F-84BC-BD5231571D5B}" type="datetimeFigureOut">
              <a:rPr lang="en-CA" smtClean="0"/>
              <a:t>16/04/2013</a:t>
            </a:fld>
            <a:endParaRPr lang="en-C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C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6D22079-C2D0-48EB-B631-26ABD3518014}" type="slidenum">
              <a:rPr lang="en-CA" smtClean="0"/>
              <a:t>‹#›</a:t>
            </a:fld>
            <a:endParaRPr lang="en-C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9642C2-FDA3-483F-84BC-BD5231571D5B}" type="datetimeFigureOut">
              <a:rPr lang="en-CA" smtClean="0"/>
              <a:t>16/04/2013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D22079-C2D0-48EB-B631-26ABD3518014}"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9642C2-FDA3-483F-84BC-BD5231571D5B}" type="datetimeFigureOut">
              <a:rPr lang="en-CA" smtClean="0"/>
              <a:t>16/04/2013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D22079-C2D0-48EB-B631-26ABD3518014}"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9642C2-FDA3-483F-84BC-BD5231571D5B}" type="datetimeFigureOut">
              <a:rPr lang="en-CA" smtClean="0"/>
              <a:t>16/04/2013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D22079-C2D0-48EB-B631-26ABD3518014}"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9642C2-FDA3-483F-84BC-BD5231571D5B}" type="datetimeFigureOut">
              <a:rPr lang="en-CA" smtClean="0"/>
              <a:t>16/04/2013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D22079-C2D0-48EB-B631-26ABD3518014}" type="slidenum">
              <a:rPr lang="en-CA" smtClean="0"/>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F9642C2-FDA3-483F-84BC-BD5231571D5B}" type="datetimeFigureOut">
              <a:rPr lang="en-CA" smtClean="0"/>
              <a:t>16/04/2013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6D22079-C2D0-48EB-B631-26ABD3518014}" type="slidenum">
              <a:rPr lang="en-CA" smtClean="0"/>
              <a:t>‹#›</a:t>
            </a:fld>
            <a:endParaRPr lang="en-CA"/>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9642C2-FDA3-483F-84BC-BD5231571D5B}" type="datetimeFigureOut">
              <a:rPr lang="en-CA" smtClean="0"/>
              <a:t>16/04/2013</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6D22079-C2D0-48EB-B631-26ABD3518014}"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9642C2-FDA3-483F-84BC-BD5231571D5B}" type="datetimeFigureOut">
              <a:rPr lang="en-CA" smtClean="0"/>
              <a:t>16/04/2013</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6D22079-C2D0-48EB-B631-26ABD3518014}"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9642C2-FDA3-483F-84BC-BD5231571D5B}" type="datetimeFigureOut">
              <a:rPr lang="en-CA" smtClean="0"/>
              <a:t>16/04/2013</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6D22079-C2D0-48EB-B631-26ABD3518014}"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F9642C2-FDA3-483F-84BC-BD5231571D5B}" type="datetimeFigureOut">
              <a:rPr lang="en-CA" smtClean="0"/>
              <a:t>16/04/2013</a:t>
            </a:fld>
            <a:endParaRPr lang="en-CA"/>
          </a:p>
        </p:txBody>
      </p:sp>
      <p:sp>
        <p:nvSpPr>
          <p:cNvPr id="7" name="Slide Number Placeholder 6"/>
          <p:cNvSpPr>
            <a:spLocks noGrp="1"/>
          </p:cNvSpPr>
          <p:nvPr>
            <p:ph type="sldNum" sz="quarter" idx="12"/>
          </p:nvPr>
        </p:nvSpPr>
        <p:spPr/>
        <p:txBody>
          <a:bodyPr/>
          <a:lstStyle/>
          <a:p>
            <a:fld id="{E6D22079-C2D0-48EB-B631-26ABD3518014}" type="slidenum">
              <a:rPr lang="en-CA" smtClean="0"/>
              <a:t>‹#›</a:t>
            </a:fld>
            <a:endParaRPr lang="en-C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C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9642C2-FDA3-483F-84BC-BD5231571D5B}" type="datetimeFigureOut">
              <a:rPr lang="en-CA" smtClean="0"/>
              <a:t>16/04/2013</a:t>
            </a:fld>
            <a:endParaRPr lang="en-C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CA"/>
          </a:p>
        </p:txBody>
      </p:sp>
      <p:sp>
        <p:nvSpPr>
          <p:cNvPr id="7" name="Slide Number Placeholder 6"/>
          <p:cNvSpPr>
            <a:spLocks noGrp="1"/>
          </p:cNvSpPr>
          <p:nvPr>
            <p:ph type="sldNum" sz="quarter" idx="12"/>
          </p:nvPr>
        </p:nvSpPr>
        <p:spPr/>
        <p:txBody>
          <a:bodyPr/>
          <a:lstStyle/>
          <a:p>
            <a:fld id="{E6D22079-C2D0-48EB-B631-26ABD3518014}"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AF9642C2-FDA3-483F-84BC-BD5231571D5B}" type="datetimeFigureOut">
              <a:rPr lang="en-CA" smtClean="0"/>
              <a:t>16/04/2013</a:t>
            </a:fld>
            <a:endParaRPr lang="en-C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C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6D22079-C2D0-48EB-B631-26ABD3518014}"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differentiationdaily.com/" TargetMode="External"/><Relationship Id="rId2" Type="http://schemas.openxmlformats.org/officeDocument/2006/relationships/hyperlink" Target="http://www.paulakluth.com/" TargetMode="External"/><Relationship Id="rId1" Type="http://schemas.openxmlformats.org/officeDocument/2006/relationships/slideLayout" Target="../slideLayouts/slideLayout2.xml"/><Relationship Id="rId4" Type="http://schemas.openxmlformats.org/officeDocument/2006/relationships/hyperlink" Target="http://brainbreaks.blogspot.ca/"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inclusiveeducationpdresources.ca/"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www.inclusiveeducationpdresources.ca/learning-coaches/trust_learning_forward/index.php"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CA" b="1" dirty="0" smtClean="0"/>
              <a:t>Learning Coach Meeting</a:t>
            </a:r>
            <a:endParaRPr lang="en-CA" b="1" dirty="0"/>
          </a:p>
        </p:txBody>
      </p:sp>
      <p:sp>
        <p:nvSpPr>
          <p:cNvPr id="3" name="Subtitle 2"/>
          <p:cNvSpPr>
            <a:spLocks noGrp="1"/>
          </p:cNvSpPr>
          <p:nvPr>
            <p:ph type="subTitle" idx="1"/>
          </p:nvPr>
        </p:nvSpPr>
        <p:spPr/>
        <p:txBody>
          <a:bodyPr/>
          <a:lstStyle/>
          <a:p>
            <a:r>
              <a:rPr lang="en-CA" dirty="0" smtClean="0"/>
              <a:t>April 16, 2013</a:t>
            </a:r>
            <a:endParaRPr lang="en-CA" dirty="0"/>
          </a:p>
        </p:txBody>
      </p:sp>
    </p:spTree>
    <p:extLst>
      <p:ext uri="{BB962C8B-B14F-4D97-AF65-F5344CB8AC3E}">
        <p14:creationId xmlns:p14="http://schemas.microsoft.com/office/powerpoint/2010/main" val="1447631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Reflecting Conversation</a:t>
            </a:r>
            <a:endParaRPr lang="en-CA" dirty="0"/>
          </a:p>
        </p:txBody>
      </p:sp>
      <p:sp>
        <p:nvSpPr>
          <p:cNvPr id="3" name="Content Placeholder 2"/>
          <p:cNvSpPr>
            <a:spLocks noGrp="1"/>
          </p:cNvSpPr>
          <p:nvPr>
            <p:ph idx="1"/>
          </p:nvPr>
        </p:nvSpPr>
        <p:spPr/>
        <p:txBody>
          <a:bodyPr/>
          <a:lstStyle/>
          <a:p>
            <a:r>
              <a:rPr lang="en-CA" dirty="0" smtClean="0"/>
              <a:t>Summarize impressions and recall supporting information</a:t>
            </a:r>
          </a:p>
          <a:p>
            <a:r>
              <a:rPr lang="en-CA" dirty="0" smtClean="0"/>
              <a:t>Analyze causal factors: compare, analyze, infer</a:t>
            </a:r>
          </a:p>
          <a:p>
            <a:r>
              <a:rPr lang="en-CA" dirty="0" smtClean="0"/>
              <a:t>Construct new </a:t>
            </a:r>
            <a:r>
              <a:rPr lang="en-CA" dirty="0" err="1" smtClean="0"/>
              <a:t>learnings</a:t>
            </a:r>
            <a:endParaRPr lang="en-CA" dirty="0" smtClean="0"/>
          </a:p>
          <a:p>
            <a:r>
              <a:rPr lang="en-CA" dirty="0" smtClean="0"/>
              <a:t>Commit to application</a:t>
            </a:r>
          </a:p>
          <a:p>
            <a:r>
              <a:rPr lang="en-CA" dirty="0" smtClean="0"/>
              <a:t>Reflect on the coaching process and explore refinements</a:t>
            </a:r>
          </a:p>
          <a:p>
            <a:pPr marL="68580" indent="0" algn="r">
              <a:buNone/>
            </a:pPr>
            <a:endParaRPr lang="en-CA" dirty="0"/>
          </a:p>
        </p:txBody>
      </p:sp>
    </p:spTree>
    <p:extLst>
      <p:ext uri="{BB962C8B-B14F-4D97-AF65-F5344CB8AC3E}">
        <p14:creationId xmlns:p14="http://schemas.microsoft.com/office/powerpoint/2010/main" val="9092423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Resources</a:t>
            </a:r>
            <a:endParaRPr lang="en-CA" dirty="0"/>
          </a:p>
        </p:txBody>
      </p:sp>
      <p:sp>
        <p:nvSpPr>
          <p:cNvPr id="3" name="Content Placeholder 2"/>
          <p:cNvSpPr>
            <a:spLocks noGrp="1"/>
          </p:cNvSpPr>
          <p:nvPr>
            <p:ph idx="1"/>
          </p:nvPr>
        </p:nvSpPr>
        <p:spPr/>
        <p:txBody>
          <a:bodyPr/>
          <a:lstStyle/>
          <a:p>
            <a:r>
              <a:rPr lang="en-CA" dirty="0">
                <a:hlinkClick r:id="rId2"/>
              </a:rPr>
              <a:t>http://www.paulakluth.com</a:t>
            </a:r>
            <a:r>
              <a:rPr lang="en-CA" dirty="0" smtClean="0">
                <a:hlinkClick r:id="rId2"/>
              </a:rPr>
              <a:t>/</a:t>
            </a:r>
            <a:r>
              <a:rPr lang="en-CA" dirty="0" smtClean="0"/>
              <a:t> </a:t>
            </a:r>
          </a:p>
          <a:p>
            <a:r>
              <a:rPr lang="en-CA" dirty="0">
                <a:hlinkClick r:id="rId3"/>
              </a:rPr>
              <a:t>http://differentiationdaily.com</a:t>
            </a:r>
            <a:r>
              <a:rPr lang="en-CA" dirty="0" smtClean="0">
                <a:hlinkClick r:id="rId3"/>
              </a:rPr>
              <a:t>/</a:t>
            </a:r>
            <a:endParaRPr lang="en-CA" dirty="0" smtClean="0"/>
          </a:p>
          <a:p>
            <a:r>
              <a:rPr lang="en-CA" dirty="0">
                <a:hlinkClick r:id="rId4"/>
              </a:rPr>
              <a:t>http://brainbreaks.blogspot.ca/</a:t>
            </a:r>
            <a:endParaRPr lang="en-CA" dirty="0"/>
          </a:p>
        </p:txBody>
      </p:sp>
    </p:spTree>
    <p:extLst>
      <p:ext uri="{BB962C8B-B14F-4D97-AF65-F5344CB8AC3E}">
        <p14:creationId xmlns:p14="http://schemas.microsoft.com/office/powerpoint/2010/main" val="2061756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Next Year…</a:t>
            </a:r>
            <a:endParaRPr lang="en-CA" dirty="0"/>
          </a:p>
        </p:txBody>
      </p:sp>
      <p:pic>
        <p:nvPicPr>
          <p:cNvPr id="1026" name="Picture 2" descr="C:\Program Files\Microsoft Office\MEDIA\CAGCAT10\j0297707.wm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716016" y="1772816"/>
            <a:ext cx="3472531" cy="4273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6432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Next Learning Coach Meeting</a:t>
            </a:r>
            <a:endParaRPr lang="en-CA" dirty="0"/>
          </a:p>
        </p:txBody>
      </p:sp>
      <p:sp>
        <p:nvSpPr>
          <p:cNvPr id="3" name="Content Placeholder 2"/>
          <p:cNvSpPr>
            <a:spLocks noGrp="1"/>
          </p:cNvSpPr>
          <p:nvPr>
            <p:ph idx="1"/>
          </p:nvPr>
        </p:nvSpPr>
        <p:spPr/>
        <p:txBody>
          <a:bodyPr/>
          <a:lstStyle/>
          <a:p>
            <a:pPr marL="68580" indent="0" algn="ctr">
              <a:buNone/>
            </a:pPr>
            <a:r>
              <a:rPr lang="en-CA" dirty="0" smtClean="0"/>
              <a:t>May 17, </a:t>
            </a:r>
            <a:r>
              <a:rPr lang="en-CA" dirty="0" smtClean="0"/>
              <a:t>2013</a:t>
            </a:r>
          </a:p>
          <a:p>
            <a:pPr marL="68580" indent="0" algn="ctr">
              <a:buNone/>
            </a:pPr>
            <a:r>
              <a:rPr lang="en-CA" dirty="0" smtClean="0"/>
              <a:t>8:30-11:30</a:t>
            </a:r>
            <a:endParaRPr lang="en-CA" dirty="0" smtClean="0"/>
          </a:p>
        </p:txBody>
      </p:sp>
    </p:spTree>
    <p:extLst>
      <p:ext uri="{BB962C8B-B14F-4D97-AF65-F5344CB8AC3E}">
        <p14:creationId xmlns:p14="http://schemas.microsoft.com/office/powerpoint/2010/main" val="39858657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2000" y="5301208"/>
            <a:ext cx="7554416" cy="870992"/>
          </a:xfrm>
        </p:spPr>
        <p:txBody>
          <a:bodyPr>
            <a:normAutofit fontScale="90000"/>
          </a:bodyPr>
          <a:lstStyle/>
          <a:p>
            <a:r>
              <a:rPr lang="en-CA" sz="3800" dirty="0" smtClean="0"/>
              <a:t>PSD’s Commitments to Inclusion</a:t>
            </a:r>
            <a:endParaRPr lang="en-CA" sz="3800" dirty="0"/>
          </a:p>
        </p:txBody>
      </p:sp>
      <p:sp>
        <p:nvSpPr>
          <p:cNvPr id="7" name="Content Placeholder 2"/>
          <p:cNvSpPr>
            <a:spLocks noGrp="1"/>
          </p:cNvSpPr>
          <p:nvPr>
            <p:ph idx="1"/>
          </p:nvPr>
        </p:nvSpPr>
        <p:spPr>
          <a:xfrm>
            <a:off x="251520" y="685800"/>
            <a:ext cx="8712968" cy="4687416"/>
          </a:xfrm>
          <a:prstGeom prst="rect">
            <a:avLst/>
          </a:prstGeom>
        </p:spPr>
        <p:txBody>
          <a:bodyPr>
            <a:normAutofit fontScale="85000" lnSpcReduction="20000"/>
          </a:bodyPr>
          <a:lstStyle/>
          <a:p>
            <a:pPr lvl="0">
              <a:buFont typeface="Arial" charset="0"/>
              <a:buChar char="•"/>
            </a:pPr>
            <a:endParaRPr lang="en-US" sz="2800" dirty="0" smtClean="0"/>
          </a:p>
          <a:p>
            <a:pPr lvl="0">
              <a:buFont typeface="Arial" charset="0"/>
              <a:buChar char="•"/>
            </a:pPr>
            <a:r>
              <a:rPr lang="en-US" sz="2800" dirty="0" smtClean="0"/>
              <a:t>The </a:t>
            </a:r>
            <a:r>
              <a:rPr lang="en-US" sz="2800" dirty="0"/>
              <a:t>idea of fixing students to </a:t>
            </a:r>
            <a:r>
              <a:rPr lang="en-US" sz="2800" b="1" dirty="0" smtClean="0"/>
              <a:t>improving environments</a:t>
            </a:r>
          </a:p>
          <a:p>
            <a:pPr lvl="0">
              <a:buFont typeface="Arial" charset="0"/>
              <a:buChar char="•"/>
            </a:pPr>
            <a:endParaRPr lang="en-US" sz="2800" b="1" dirty="0"/>
          </a:p>
          <a:p>
            <a:pPr lvl="0">
              <a:buFont typeface="Arial" charset="0"/>
              <a:buChar char="•"/>
            </a:pPr>
            <a:r>
              <a:rPr lang="en-US" sz="2800" dirty="0"/>
              <a:t>Dependence on staff (teachers and EA’s) to </a:t>
            </a:r>
            <a:r>
              <a:rPr lang="en-US" sz="2800" b="1" dirty="0"/>
              <a:t>a focus on </a:t>
            </a:r>
            <a:r>
              <a:rPr lang="en-US" sz="2800" b="1" dirty="0" smtClean="0"/>
              <a:t>independence</a:t>
            </a:r>
          </a:p>
          <a:p>
            <a:pPr lvl="0">
              <a:buFont typeface="Arial" charset="0"/>
              <a:buChar char="•"/>
            </a:pPr>
            <a:endParaRPr lang="en-US" sz="2800" b="1" dirty="0"/>
          </a:p>
          <a:p>
            <a:pPr lvl="0">
              <a:buFont typeface="Arial" charset="0"/>
              <a:buChar char="•"/>
            </a:pPr>
            <a:r>
              <a:rPr lang="en-US" sz="2800" dirty="0"/>
              <a:t>“Special Ed” to </a:t>
            </a:r>
            <a:r>
              <a:rPr lang="en-US" sz="2800" b="1" dirty="0"/>
              <a:t>ALL students being </a:t>
            </a:r>
            <a:r>
              <a:rPr lang="en-US" sz="2800" b="1" dirty="0" smtClean="0"/>
              <a:t>special</a:t>
            </a:r>
          </a:p>
          <a:p>
            <a:pPr lvl="0">
              <a:buFont typeface="Arial" charset="0"/>
              <a:buChar char="•"/>
            </a:pPr>
            <a:endParaRPr lang="en-US" sz="2800" b="1" dirty="0"/>
          </a:p>
          <a:p>
            <a:pPr lvl="0">
              <a:buFont typeface="Arial" charset="0"/>
              <a:buChar char="•"/>
            </a:pPr>
            <a:r>
              <a:rPr lang="en-US" sz="2800" dirty="0"/>
              <a:t> A deficit model of thinking to a </a:t>
            </a:r>
            <a:r>
              <a:rPr lang="en-US" sz="2800" b="1" dirty="0"/>
              <a:t>strength based model of </a:t>
            </a:r>
            <a:r>
              <a:rPr lang="en-US" sz="2800" b="1" dirty="0" smtClean="0"/>
              <a:t>thinking</a:t>
            </a:r>
          </a:p>
          <a:p>
            <a:pPr lvl="0">
              <a:buFont typeface="Arial" charset="0"/>
              <a:buChar char="•"/>
            </a:pPr>
            <a:endParaRPr lang="en-US" sz="2800" b="1" dirty="0"/>
          </a:p>
          <a:p>
            <a:pPr lvl="0">
              <a:buFont typeface="Arial" charset="0"/>
              <a:buChar char="•"/>
            </a:pPr>
            <a:r>
              <a:rPr lang="en-US" sz="2800" dirty="0"/>
              <a:t>Having high expectations for some to </a:t>
            </a:r>
            <a:r>
              <a:rPr lang="en-US" sz="2800" b="1" dirty="0"/>
              <a:t>having high expectations for ALL</a:t>
            </a:r>
          </a:p>
          <a:p>
            <a:endParaRPr lang="en-US" dirty="0"/>
          </a:p>
        </p:txBody>
      </p:sp>
      <p:sp>
        <p:nvSpPr>
          <p:cNvPr id="2" name="TextBox 1"/>
          <p:cNvSpPr txBox="1"/>
          <p:nvPr/>
        </p:nvSpPr>
        <p:spPr>
          <a:xfrm>
            <a:off x="4644008" y="20846"/>
            <a:ext cx="2849027" cy="646331"/>
          </a:xfrm>
          <a:prstGeom prst="rect">
            <a:avLst/>
          </a:prstGeom>
          <a:noFill/>
        </p:spPr>
        <p:txBody>
          <a:bodyPr wrap="square" rtlCol="0">
            <a:spAutoFit/>
          </a:bodyPr>
          <a:lstStyle/>
          <a:p>
            <a:r>
              <a:rPr lang="en-CA" sz="3600" dirty="0" smtClean="0"/>
              <a:t>Move from:</a:t>
            </a:r>
            <a:endParaRPr lang="en-CA" sz="3600" dirty="0"/>
          </a:p>
        </p:txBody>
      </p:sp>
    </p:spTree>
    <p:extLst>
      <p:ext uri="{BB962C8B-B14F-4D97-AF65-F5344CB8AC3E}">
        <p14:creationId xmlns:p14="http://schemas.microsoft.com/office/powerpoint/2010/main" val="19548387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Today’s Agenda</a:t>
            </a:r>
            <a:endParaRPr lang="en-CA" dirty="0"/>
          </a:p>
        </p:txBody>
      </p:sp>
      <p:sp>
        <p:nvSpPr>
          <p:cNvPr id="3" name="Content Placeholder 2"/>
          <p:cNvSpPr>
            <a:spLocks noGrp="1"/>
          </p:cNvSpPr>
          <p:nvPr>
            <p:ph idx="1"/>
          </p:nvPr>
        </p:nvSpPr>
        <p:spPr/>
        <p:txBody>
          <a:bodyPr/>
          <a:lstStyle/>
          <a:p>
            <a:r>
              <a:rPr lang="en-CA" dirty="0" smtClean="0"/>
              <a:t>Share an experience</a:t>
            </a:r>
          </a:p>
          <a:p>
            <a:r>
              <a:rPr lang="en-CA" dirty="0" smtClean="0"/>
              <a:t>New Learning: </a:t>
            </a:r>
          </a:p>
          <a:p>
            <a:pPr lvl="1">
              <a:buFont typeface="Wingdings" pitchFamily="2" charset="2"/>
              <a:buChar char="§"/>
            </a:pPr>
            <a:r>
              <a:rPr lang="en-CA" dirty="0" smtClean="0"/>
              <a:t>Revisit Coaching Light </a:t>
            </a:r>
            <a:r>
              <a:rPr lang="en-CA" dirty="0" err="1" smtClean="0"/>
              <a:t>vs</a:t>
            </a:r>
            <a:r>
              <a:rPr lang="en-CA" dirty="0" smtClean="0"/>
              <a:t> Coaching Heavy</a:t>
            </a:r>
          </a:p>
          <a:p>
            <a:pPr lvl="1">
              <a:buFont typeface="Wingdings" pitchFamily="2" charset="2"/>
              <a:buChar char="§"/>
            </a:pPr>
            <a:r>
              <a:rPr lang="en-CA" dirty="0" smtClean="0"/>
              <a:t>Building a Collaborative Culture</a:t>
            </a:r>
          </a:p>
          <a:p>
            <a:r>
              <a:rPr lang="en-CA" dirty="0" smtClean="0"/>
              <a:t>Reflecting </a:t>
            </a:r>
            <a:r>
              <a:rPr lang="en-CA" dirty="0" smtClean="0"/>
              <a:t>Conversation</a:t>
            </a:r>
          </a:p>
          <a:p>
            <a:r>
              <a:rPr lang="en-CA" dirty="0" smtClean="0"/>
              <a:t>Next steps…</a:t>
            </a:r>
            <a:endParaRPr lang="en-CA" dirty="0" smtClean="0"/>
          </a:p>
          <a:p>
            <a:endParaRPr lang="en-CA" dirty="0" smtClean="0"/>
          </a:p>
          <a:p>
            <a:endParaRPr lang="en-CA" dirty="0" smtClean="0"/>
          </a:p>
          <a:p>
            <a:endParaRPr lang="en-CA" dirty="0"/>
          </a:p>
        </p:txBody>
      </p:sp>
    </p:spTree>
    <p:extLst>
      <p:ext uri="{BB962C8B-B14F-4D97-AF65-F5344CB8AC3E}">
        <p14:creationId xmlns:p14="http://schemas.microsoft.com/office/powerpoint/2010/main" val="26773776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620688"/>
            <a:ext cx="7200918" cy="1143000"/>
          </a:xfrm>
        </p:spPr>
        <p:txBody>
          <a:bodyPr>
            <a:normAutofit fontScale="90000"/>
          </a:bodyPr>
          <a:lstStyle/>
          <a:p>
            <a:r>
              <a:rPr lang="en-CA" dirty="0" smtClean="0"/>
              <a:t>Share a Meaningful Experience</a:t>
            </a:r>
            <a:endParaRPr lang="en-CA" dirty="0"/>
          </a:p>
        </p:txBody>
      </p:sp>
      <p:sp>
        <p:nvSpPr>
          <p:cNvPr id="3" name="Content Placeholder 2"/>
          <p:cNvSpPr>
            <a:spLocks noGrp="1"/>
          </p:cNvSpPr>
          <p:nvPr>
            <p:ph idx="1"/>
          </p:nvPr>
        </p:nvSpPr>
        <p:spPr>
          <a:xfrm>
            <a:off x="611560" y="1916832"/>
            <a:ext cx="7992888" cy="4464496"/>
          </a:xfrm>
        </p:spPr>
        <p:txBody>
          <a:bodyPr>
            <a:normAutofit lnSpcReduction="10000"/>
          </a:bodyPr>
          <a:lstStyle/>
          <a:p>
            <a:pPr marL="0" indent="0">
              <a:buNone/>
            </a:pPr>
            <a:r>
              <a:rPr lang="en-CA" b="1" dirty="0"/>
              <a:t>Criteria</a:t>
            </a:r>
            <a:r>
              <a:rPr lang="en-CA" b="1" i="1" dirty="0"/>
              <a:t> </a:t>
            </a:r>
            <a:r>
              <a:rPr lang="en-CA" b="1" dirty="0"/>
              <a:t>for a</a:t>
            </a:r>
            <a:r>
              <a:rPr lang="en-CA" b="1" i="1" dirty="0"/>
              <a:t> meaningful experience</a:t>
            </a:r>
            <a:r>
              <a:rPr lang="en-CA" b="1" dirty="0"/>
              <a:t>. </a:t>
            </a:r>
          </a:p>
          <a:p>
            <a:pPr marL="0" indent="0">
              <a:buNone/>
            </a:pPr>
            <a:r>
              <a:rPr lang="en-US" dirty="0"/>
              <a:t>The experience:</a:t>
            </a:r>
            <a:endParaRPr lang="en-CA" dirty="0"/>
          </a:p>
          <a:p>
            <a:r>
              <a:rPr lang="en-US" dirty="0"/>
              <a:t> Is beneficial to others (others might learn an effective strategy, or a “what not to do”)</a:t>
            </a:r>
            <a:endParaRPr lang="en-CA" dirty="0"/>
          </a:p>
          <a:p>
            <a:r>
              <a:rPr lang="en-US" dirty="0"/>
              <a:t>Helps explore your understanding of the role of a learning coach</a:t>
            </a:r>
          </a:p>
          <a:p>
            <a:pPr marL="68580" indent="0">
              <a:buNone/>
            </a:pPr>
            <a:endParaRPr lang="en-CA" dirty="0" smtClean="0"/>
          </a:p>
          <a:p>
            <a:pPr marL="0" indent="0">
              <a:buNone/>
            </a:pPr>
            <a:r>
              <a:rPr lang="en-US" dirty="0"/>
              <a:t>Tell which of the “commitment to inclusion” statements are championed through this experience, and articulate the alignment between the experience and the commitment statement.</a:t>
            </a:r>
            <a:endParaRPr lang="en-CA" dirty="0"/>
          </a:p>
        </p:txBody>
      </p:sp>
    </p:spTree>
    <p:extLst>
      <p:ext uri="{BB962C8B-B14F-4D97-AF65-F5344CB8AC3E}">
        <p14:creationId xmlns:p14="http://schemas.microsoft.com/office/powerpoint/2010/main" val="34078435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692696"/>
            <a:ext cx="7024744" cy="1791072"/>
          </a:xfrm>
        </p:spPr>
        <p:txBody>
          <a:bodyPr>
            <a:normAutofit fontScale="90000"/>
          </a:bodyPr>
          <a:lstStyle/>
          <a:p>
            <a:pPr algn="ctr"/>
            <a:r>
              <a:rPr lang="en-CA" dirty="0" smtClean="0"/>
              <a:t>Coaching Light </a:t>
            </a:r>
            <a:br>
              <a:rPr lang="en-CA" dirty="0" smtClean="0"/>
            </a:br>
            <a:r>
              <a:rPr lang="en-CA" dirty="0" err="1" smtClean="0"/>
              <a:t>vs</a:t>
            </a:r>
            <a:r>
              <a:rPr lang="en-CA" dirty="0" smtClean="0"/>
              <a:t> </a:t>
            </a:r>
            <a:br>
              <a:rPr lang="en-CA" dirty="0" smtClean="0"/>
            </a:br>
            <a:r>
              <a:rPr lang="en-CA" dirty="0" smtClean="0"/>
              <a:t>Coaching Heavy</a:t>
            </a:r>
            <a:endParaRPr lang="en-CA" dirty="0"/>
          </a:p>
        </p:txBody>
      </p:sp>
      <p:sp>
        <p:nvSpPr>
          <p:cNvPr id="3" name="Content Placeholder 2"/>
          <p:cNvSpPr>
            <a:spLocks noGrp="1"/>
          </p:cNvSpPr>
          <p:nvPr>
            <p:ph idx="1"/>
          </p:nvPr>
        </p:nvSpPr>
        <p:spPr>
          <a:xfrm>
            <a:off x="1043492" y="3789040"/>
            <a:ext cx="6777317" cy="2043589"/>
          </a:xfrm>
        </p:spPr>
        <p:txBody>
          <a:bodyPr/>
          <a:lstStyle/>
          <a:p>
            <a:endParaRPr lang="en-CA" dirty="0" smtClean="0"/>
          </a:p>
          <a:p>
            <a:pPr marL="68580" indent="0">
              <a:buNone/>
            </a:pPr>
            <a:endParaRPr lang="en-CA" dirty="0" smtClean="0"/>
          </a:p>
        </p:txBody>
      </p:sp>
      <p:sp>
        <p:nvSpPr>
          <p:cNvPr id="4" name="TextBox 3"/>
          <p:cNvSpPr txBox="1"/>
          <p:nvPr/>
        </p:nvSpPr>
        <p:spPr>
          <a:xfrm>
            <a:off x="2411760" y="3573016"/>
            <a:ext cx="4392488" cy="584775"/>
          </a:xfrm>
          <a:prstGeom prst="rect">
            <a:avLst/>
          </a:prstGeom>
          <a:noFill/>
        </p:spPr>
        <p:txBody>
          <a:bodyPr wrap="square" rtlCol="0">
            <a:spAutoFit/>
          </a:bodyPr>
          <a:lstStyle/>
          <a:p>
            <a:r>
              <a:rPr lang="en-CA" sz="3200" b="1" dirty="0" smtClean="0"/>
              <a:t>Prompt and Respond</a:t>
            </a:r>
            <a:endParaRPr lang="en-CA" sz="3200" b="1" dirty="0"/>
          </a:p>
        </p:txBody>
      </p:sp>
    </p:spTree>
    <p:extLst>
      <p:ext uri="{BB962C8B-B14F-4D97-AF65-F5344CB8AC3E}">
        <p14:creationId xmlns:p14="http://schemas.microsoft.com/office/powerpoint/2010/main" val="26584747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611560" y="836712"/>
            <a:ext cx="8057306"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27013" indent="-227013">
              <a:buClr>
                <a:schemeClr val="accent1"/>
              </a:buClr>
            </a:pPr>
            <a:r>
              <a:rPr lang="en-US" sz="3200" dirty="0">
                <a:solidFill>
                  <a:srgbClr val="8C0021"/>
                </a:solidFill>
                <a:latin typeface="Tahoma" charset="0"/>
              </a:rPr>
              <a:t>Partners:</a:t>
            </a:r>
          </a:p>
          <a:p>
            <a:pPr marL="227013" indent="-227013">
              <a:buClr>
                <a:schemeClr val="accent1"/>
              </a:buClr>
            </a:pPr>
            <a:endParaRPr lang="en-US" sz="1600" dirty="0">
              <a:solidFill>
                <a:srgbClr val="8C0021"/>
              </a:solidFill>
              <a:latin typeface="Tahoma" charset="0"/>
            </a:endParaRPr>
          </a:p>
          <a:p>
            <a:pPr marL="227013" indent="-227013">
              <a:buClr>
                <a:schemeClr val="accent1"/>
              </a:buClr>
              <a:buFont typeface="Arial" charset="0"/>
              <a:buChar char="•"/>
            </a:pPr>
            <a:r>
              <a:rPr lang="en-US" sz="3200" dirty="0">
                <a:solidFill>
                  <a:srgbClr val="8C0021"/>
                </a:solidFill>
                <a:latin typeface="Tahoma" charset="0"/>
              </a:rPr>
              <a:t>Individually</a:t>
            </a:r>
            <a:r>
              <a:rPr lang="en-US" sz="3200" dirty="0">
                <a:latin typeface="Tahoma" charset="0"/>
              </a:rPr>
              <a:t> read to the </a:t>
            </a:r>
            <a:r>
              <a:rPr lang="en-US" sz="3200" dirty="0" smtClean="0">
                <a:latin typeface="Tahoma" charset="0"/>
              </a:rPr>
              <a:t>stop point</a:t>
            </a:r>
            <a:endParaRPr lang="en-US" sz="3200" dirty="0">
              <a:latin typeface="Tahoma" charset="0"/>
            </a:endParaRPr>
          </a:p>
          <a:p>
            <a:pPr marL="227013" indent="-227013"/>
            <a:endParaRPr lang="en-US" sz="1600" dirty="0">
              <a:latin typeface="Tahoma" charset="0"/>
            </a:endParaRPr>
          </a:p>
          <a:p>
            <a:pPr marL="227013" indent="-227013">
              <a:buClr>
                <a:schemeClr val="accent1"/>
              </a:buClr>
              <a:buFont typeface="Arial" charset="0"/>
              <a:buChar char="•"/>
            </a:pPr>
            <a:r>
              <a:rPr lang="en-US" sz="3200" dirty="0">
                <a:latin typeface="Tahoma" charset="0"/>
              </a:rPr>
              <a:t>When each partner is ready, consider and respond to the prompt</a:t>
            </a:r>
          </a:p>
          <a:p>
            <a:pPr marL="227013" indent="-227013"/>
            <a:endParaRPr lang="en-US" sz="1600" dirty="0">
              <a:latin typeface="Tahoma" charset="0"/>
            </a:endParaRPr>
          </a:p>
          <a:p>
            <a:pPr marL="227013" indent="-227013">
              <a:buFont typeface="Arial" charset="0"/>
              <a:buChar char="•"/>
            </a:pPr>
            <a:r>
              <a:rPr lang="en-US" sz="3200" i="1" dirty="0">
                <a:solidFill>
                  <a:schemeClr val="accent1"/>
                </a:solidFill>
                <a:latin typeface="Tahoma" charset="0"/>
              </a:rPr>
              <a:t> Record your thoughts in the space provided</a:t>
            </a:r>
          </a:p>
          <a:p>
            <a:pPr marL="227013" indent="-227013"/>
            <a:endParaRPr lang="en-US" sz="1600" dirty="0">
              <a:latin typeface="Tahoma" charset="0"/>
            </a:endParaRPr>
          </a:p>
          <a:p>
            <a:pPr marL="227013" indent="-227013">
              <a:buClr>
                <a:schemeClr val="accent1"/>
              </a:buClr>
              <a:buFont typeface="Arial" charset="0"/>
              <a:buChar char="•"/>
            </a:pPr>
            <a:r>
              <a:rPr lang="en-US" sz="3200" dirty="0">
                <a:latin typeface="Tahoma" charset="0"/>
              </a:rPr>
              <a:t>Continue to the end of the selection, responding to each prompt</a:t>
            </a:r>
            <a:endParaRPr lang="en-US" sz="3200" dirty="0">
              <a:latin typeface="Calibri" charset="0"/>
            </a:endParaRPr>
          </a:p>
        </p:txBody>
      </p:sp>
    </p:spTree>
    <p:extLst>
      <p:ext uri="{BB962C8B-B14F-4D97-AF65-F5344CB8AC3E}">
        <p14:creationId xmlns:p14="http://schemas.microsoft.com/office/powerpoint/2010/main" val="488226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692696"/>
            <a:ext cx="7024744" cy="1143000"/>
          </a:xfrm>
        </p:spPr>
        <p:txBody>
          <a:bodyPr/>
          <a:lstStyle/>
          <a:p>
            <a:pPr algn="ctr"/>
            <a:r>
              <a:rPr lang="en-CA" dirty="0" smtClean="0"/>
              <a:t>Prompts to respond to:</a:t>
            </a:r>
            <a:endParaRPr lang="en-CA" dirty="0"/>
          </a:p>
        </p:txBody>
      </p:sp>
      <p:sp>
        <p:nvSpPr>
          <p:cNvPr id="3" name="Content Placeholder 2"/>
          <p:cNvSpPr>
            <a:spLocks noGrp="1"/>
          </p:cNvSpPr>
          <p:nvPr>
            <p:ph idx="1"/>
          </p:nvPr>
        </p:nvSpPr>
        <p:spPr>
          <a:xfrm>
            <a:off x="1043492" y="2323652"/>
            <a:ext cx="6777317" cy="3769644"/>
          </a:xfrm>
        </p:spPr>
        <p:txBody>
          <a:bodyPr/>
          <a:lstStyle/>
          <a:p>
            <a:r>
              <a:rPr lang="en-CA" dirty="0" smtClean="0"/>
              <a:t>Stop 1:  Each partner “says something”</a:t>
            </a:r>
          </a:p>
          <a:p>
            <a:pPr marL="68580" indent="0">
              <a:buNone/>
            </a:pPr>
            <a:endParaRPr lang="en-CA" dirty="0" smtClean="0"/>
          </a:p>
          <a:p>
            <a:r>
              <a:rPr lang="en-CA" dirty="0" smtClean="0"/>
              <a:t>Stop 2:  Each partner makes a connection to their own practice</a:t>
            </a:r>
          </a:p>
          <a:p>
            <a:pPr marL="68580" indent="0">
              <a:buNone/>
            </a:pPr>
            <a:endParaRPr lang="en-CA" dirty="0" smtClean="0"/>
          </a:p>
          <a:p>
            <a:r>
              <a:rPr lang="en-CA" dirty="0" smtClean="0"/>
              <a:t>Stop 3 (End):  Each partner summarizes what is meant by “Coaching Heavy” in their own words.</a:t>
            </a:r>
            <a:endParaRPr lang="en-CA" dirty="0"/>
          </a:p>
        </p:txBody>
      </p:sp>
    </p:spTree>
    <p:extLst>
      <p:ext uri="{BB962C8B-B14F-4D97-AF65-F5344CB8AC3E}">
        <p14:creationId xmlns:p14="http://schemas.microsoft.com/office/powerpoint/2010/main" val="1669236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Building a Collaborative Culture</a:t>
            </a:r>
            <a:endParaRPr lang="en-CA" dirty="0"/>
          </a:p>
        </p:txBody>
      </p:sp>
      <p:sp>
        <p:nvSpPr>
          <p:cNvPr id="3" name="Content Placeholder 2"/>
          <p:cNvSpPr>
            <a:spLocks noGrp="1"/>
          </p:cNvSpPr>
          <p:nvPr>
            <p:ph idx="1"/>
          </p:nvPr>
        </p:nvSpPr>
        <p:spPr/>
        <p:txBody>
          <a:bodyPr/>
          <a:lstStyle/>
          <a:p>
            <a:pPr marL="68580" indent="0">
              <a:buNone/>
            </a:pPr>
            <a:r>
              <a:rPr lang="en-CA" dirty="0" smtClean="0"/>
              <a:t>Webinar from Inclusive Education website</a:t>
            </a:r>
          </a:p>
          <a:p>
            <a:pPr marL="68580" indent="0">
              <a:buNone/>
            </a:pPr>
            <a:r>
              <a:rPr lang="en-CA">
                <a:hlinkClick r:id="rId3"/>
              </a:rPr>
              <a:t>http://www.inclusiveeducationpdresources.ca</a:t>
            </a:r>
            <a:r>
              <a:rPr lang="en-CA" smtClean="0">
                <a:hlinkClick r:id="rId3"/>
              </a:rPr>
              <a:t>/</a:t>
            </a:r>
            <a:endParaRPr lang="en-CA" smtClean="0"/>
          </a:p>
          <a:p>
            <a:pPr marL="68580" indent="0">
              <a:buNone/>
            </a:pPr>
            <a:endParaRPr lang="en-CA" dirty="0" smtClean="0"/>
          </a:p>
          <a:p>
            <a:pPr marL="68580" indent="0">
              <a:buNone/>
            </a:pPr>
            <a:endParaRPr lang="en-CA" dirty="0" smtClean="0">
              <a:hlinkClick r:id="rId4"/>
            </a:endParaRPr>
          </a:p>
          <a:p>
            <a:pPr marL="68580" indent="0">
              <a:buNone/>
            </a:pPr>
            <a:r>
              <a:rPr lang="en-CA" dirty="0" smtClean="0"/>
              <a:t>→ Learning Coaches</a:t>
            </a:r>
          </a:p>
          <a:p>
            <a:pPr marL="68580" indent="0">
              <a:buNone/>
            </a:pPr>
            <a:r>
              <a:rPr lang="en-CA" dirty="0" smtClean="0"/>
              <a:t>→ Trust (Chris Bryan - Learning Forward)</a:t>
            </a:r>
            <a:endParaRPr lang="en-CA" dirty="0"/>
          </a:p>
        </p:txBody>
      </p:sp>
    </p:spTree>
    <p:extLst>
      <p:ext uri="{BB962C8B-B14F-4D97-AF65-F5344CB8AC3E}">
        <p14:creationId xmlns:p14="http://schemas.microsoft.com/office/powerpoint/2010/main" val="28251838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764704"/>
            <a:ext cx="7024744" cy="1143000"/>
          </a:xfrm>
        </p:spPr>
        <p:txBody>
          <a:bodyPr/>
          <a:lstStyle/>
          <a:p>
            <a:r>
              <a:rPr lang="en-CA" dirty="0" smtClean="0"/>
              <a:t>Reflecting Conversation</a:t>
            </a:r>
            <a:endParaRPr lang="en-CA" dirty="0"/>
          </a:p>
        </p:txBody>
      </p:sp>
      <p:sp>
        <p:nvSpPr>
          <p:cNvPr id="3" name="Content Placeholder 2"/>
          <p:cNvSpPr>
            <a:spLocks noGrp="1"/>
          </p:cNvSpPr>
          <p:nvPr>
            <p:ph idx="1"/>
          </p:nvPr>
        </p:nvSpPr>
        <p:spPr>
          <a:xfrm>
            <a:off x="539552" y="1844824"/>
            <a:ext cx="7848872" cy="3987805"/>
          </a:xfrm>
        </p:spPr>
        <p:txBody>
          <a:bodyPr/>
          <a:lstStyle/>
          <a:p>
            <a:pPr marL="68580" indent="0">
              <a:buNone/>
            </a:pPr>
            <a:r>
              <a:rPr lang="en-US" sz="2800" dirty="0"/>
              <a:t>H</a:t>
            </a:r>
            <a:r>
              <a:rPr lang="en-US" sz="2800" dirty="0" smtClean="0"/>
              <a:t>ow </a:t>
            </a:r>
            <a:r>
              <a:rPr lang="en-US" sz="2800" dirty="0"/>
              <a:t>well </a:t>
            </a:r>
            <a:r>
              <a:rPr lang="en-US" sz="2800" dirty="0" smtClean="0"/>
              <a:t>is your school doing </a:t>
            </a:r>
            <a:r>
              <a:rPr lang="en-US" sz="2800" dirty="0"/>
              <a:t>with implementation of the learning coach program, particularly in regards to where you’re at with coaching </a:t>
            </a:r>
            <a:r>
              <a:rPr lang="en-US" sz="2800" dirty="0" smtClean="0"/>
              <a:t>heavy?</a:t>
            </a:r>
          </a:p>
          <a:p>
            <a:pPr marL="68580" indent="0">
              <a:buNone/>
            </a:pPr>
            <a:endParaRPr lang="en-US" sz="2800" dirty="0" smtClean="0"/>
          </a:p>
          <a:p>
            <a:pPr lvl="0">
              <a:buFont typeface="Wingdings" pitchFamily="2" charset="2"/>
              <a:buChar char="Ø"/>
            </a:pPr>
            <a:r>
              <a:rPr lang="en-US" sz="2800" dirty="0"/>
              <a:t>Not  yet where you </a:t>
            </a:r>
            <a:r>
              <a:rPr lang="en-US" sz="2800" dirty="0" smtClean="0"/>
              <a:t>need </a:t>
            </a:r>
            <a:r>
              <a:rPr lang="en-US" sz="2800" dirty="0"/>
              <a:t>to be</a:t>
            </a:r>
            <a:endParaRPr lang="en-CA" sz="2800" dirty="0"/>
          </a:p>
          <a:p>
            <a:pPr lvl="0">
              <a:buFont typeface="Wingdings" pitchFamily="2" charset="2"/>
              <a:buChar char="Ø"/>
            </a:pPr>
            <a:r>
              <a:rPr lang="en-US" sz="2800" dirty="0"/>
              <a:t>Right where you </a:t>
            </a:r>
            <a:r>
              <a:rPr lang="en-US" sz="2800" dirty="0" smtClean="0"/>
              <a:t>need to </a:t>
            </a:r>
            <a:r>
              <a:rPr lang="en-US" sz="2800" dirty="0"/>
              <a:t>be          </a:t>
            </a:r>
            <a:endParaRPr lang="en-CA" sz="2800" dirty="0"/>
          </a:p>
          <a:p>
            <a:pPr lvl="0">
              <a:buFont typeface="Wingdings" pitchFamily="2" charset="2"/>
              <a:buChar char="Ø"/>
            </a:pPr>
            <a:r>
              <a:rPr lang="en-US" sz="2800" dirty="0"/>
              <a:t>Beyond where you thought possible</a:t>
            </a:r>
            <a:endParaRPr lang="en-CA" sz="2800" dirty="0"/>
          </a:p>
          <a:p>
            <a:endParaRPr lang="en-CA" dirty="0"/>
          </a:p>
          <a:p>
            <a:endParaRPr lang="en-CA" dirty="0"/>
          </a:p>
        </p:txBody>
      </p:sp>
    </p:spTree>
    <p:extLst>
      <p:ext uri="{BB962C8B-B14F-4D97-AF65-F5344CB8AC3E}">
        <p14:creationId xmlns:p14="http://schemas.microsoft.com/office/powerpoint/2010/main" val="9462077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1226</TotalTime>
  <Words>621</Words>
  <Application>Microsoft Office PowerPoint</Application>
  <PresentationFormat>On-screen Show (4:3)</PresentationFormat>
  <Paragraphs>91</Paragraphs>
  <Slides>13</Slides>
  <Notes>9</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Austin</vt:lpstr>
      <vt:lpstr>Learning Coach Meeting</vt:lpstr>
      <vt:lpstr>PSD’s Commitments to Inclusion</vt:lpstr>
      <vt:lpstr>Today’s Agenda</vt:lpstr>
      <vt:lpstr>Share a Meaningful Experience</vt:lpstr>
      <vt:lpstr>Coaching Light  vs  Coaching Heavy</vt:lpstr>
      <vt:lpstr>PowerPoint Presentation</vt:lpstr>
      <vt:lpstr>Prompts to respond to:</vt:lpstr>
      <vt:lpstr>Building a Collaborative Culture</vt:lpstr>
      <vt:lpstr>Reflecting Conversation</vt:lpstr>
      <vt:lpstr>Reflecting Conversation</vt:lpstr>
      <vt:lpstr>Resources</vt:lpstr>
      <vt:lpstr>Next Year…</vt:lpstr>
      <vt:lpstr>Next Learning Coach Meeting</vt:lpstr>
    </vt:vector>
  </TitlesOfParts>
  <Company>PSD70</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Leah Andrews</dc:creator>
  <cp:lastModifiedBy>Leah Andrews</cp:lastModifiedBy>
  <cp:revision>63</cp:revision>
  <dcterms:created xsi:type="dcterms:W3CDTF">2012-12-14T16:08:01Z</dcterms:created>
  <dcterms:modified xsi:type="dcterms:W3CDTF">2013-04-16T15:36:43Z</dcterms:modified>
</cp:coreProperties>
</file>